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1" r:id="rId3"/>
    <p:sldId id="256" r:id="rId4"/>
    <p:sldId id="260" r:id="rId5"/>
    <p:sldId id="262" r:id="rId6"/>
    <p:sldId id="263" r:id="rId7"/>
    <p:sldId id="26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1FB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4" autoAdjust="0"/>
    <p:restoredTop sz="94660"/>
  </p:normalViewPr>
  <p:slideViewPr>
    <p:cSldViewPr snapToGrid="0" showGuides="1">
      <p:cViewPr varScale="1">
        <p:scale>
          <a:sx n="63" d="100"/>
          <a:sy n="63" d="100"/>
        </p:scale>
        <p:origin x="764" y="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customXml" Target="../customXml/item3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A6214-4EBE-4083-AEF9-8D3306211A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C3E2C3-EEF3-48A6-911E-D7694D488C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947F40-BA61-44D0-ABFE-7084C342AC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34B2E-0BA1-4D71-8D69-1B1E0645FF8F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6776B3-C944-47FC-B9ED-D533B9C7AF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EF833B-682D-4DE9-B5B5-5B76F4A9EC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0E9BE-35C2-4D28-9F7F-68D4C27653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1644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F07CB2-3675-4439-868B-5D377008E0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B32C34-9D99-41B4-A8D2-EA2E3039EB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EBA867-81E4-4215-B589-C3AA4D2730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34B2E-0BA1-4D71-8D69-1B1E0645FF8F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8EF29B-976D-44A9-8AFE-70C7C84F46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CD7D42-577B-4687-9D04-296C74D6F0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0E9BE-35C2-4D28-9F7F-68D4C27653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88920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FBDB35-21CB-4266-AECA-BA7D4F2F47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E1F909-5765-4C74-9EAF-A8703713AD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F15D4A-6E1F-4807-B52C-6B5FA12415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34B2E-0BA1-4D71-8D69-1B1E0645FF8F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811E83-1724-48DB-A1FF-5723205D1A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5559C0-B87C-4532-A732-B34152BFB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0E9BE-35C2-4D28-9F7F-68D4C27653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86679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18DD97-0226-412A-B057-19EE5C0848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013E47-26F4-4F7C-98FF-8D892BC1FC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1D6753-8A37-44EF-8975-4E5DDCE2223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E792A5-C803-4CBE-B7B2-C3FF822AFB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34B2E-0BA1-4D71-8D69-1B1E0645FF8F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66D471-C3A7-4C66-B727-BBE384D7D7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AEEB65-8C64-49E7-BAC2-12E9C0D12D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0E9BE-35C2-4D28-9F7F-68D4C27653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5566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B54DBB-1ABC-4F89-A56F-1CA129D59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08DE08-99A6-432C-892C-28A0BEEAAF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A0A4E7A-0136-48F3-A1C4-FF74E27F61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D847C18-62BD-4C84-9BD2-C172F0984D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C16AEB1-CBDD-4AF5-A23C-B496918C60C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B1FCFE3-23CC-41FE-B25F-3CECE802A2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34B2E-0BA1-4D71-8D69-1B1E0645FF8F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8529CF7-4F30-4CE2-BDEA-1C9DD9EBF2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6B110D-84FC-4397-BD65-649EFC2FD5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0E9BE-35C2-4D28-9F7F-68D4C27653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0010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9A99EF-F290-4F13-AC08-4E63C87209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38C09F1-BBA1-401F-94B0-283EFD45D0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34B2E-0BA1-4D71-8D69-1B1E0645FF8F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FA16869-E080-48EF-BB55-7F5314F952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B85E409-3B2A-4A37-A8F2-4C66C08F25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0E9BE-35C2-4D28-9F7F-68D4C27653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06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3A6FEFD-0F9C-407C-B7B5-5196563F21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34B2E-0BA1-4D71-8D69-1B1E0645FF8F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CFB8843-C2F6-43B3-9105-FB72861BA1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DBF58B-DA2E-48C3-8B4D-AAE24F3184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0E9BE-35C2-4D28-9F7F-68D4C27653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3732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BB84B5-6955-49E7-B5B8-5B0DBCF376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39928E-374C-47A6-9C56-147F633803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B4EC6B0-9E88-40E8-9544-FFC3C138E5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4BC8E5-611B-4294-A646-F8C35B02B9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34B2E-0BA1-4D71-8D69-1B1E0645FF8F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06D791-3D28-461C-90D9-A5A0C552A5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D9C858-6467-4065-955A-82207906B4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0E9BE-35C2-4D28-9F7F-68D4C27653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31228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E280E-C396-432D-BE11-F6D402B47C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AD1C2B6-531A-4E6F-AA55-B489D22E456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4EE7FA-3F50-40F0-B6F8-8B88E84C39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D05D18-2286-40B0-B6BA-6B50A0FE39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34B2E-0BA1-4D71-8D69-1B1E0645FF8F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C31729-7B44-43D8-939E-D08C37BCA4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1A9A66-39C6-4C90-9396-0FE6D775DB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0E9BE-35C2-4D28-9F7F-68D4C27653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39148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2F838A-C599-4749-87C2-3BCD1CCF21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AECC0E0-FEF4-4B65-AABF-D269C687D3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467AD4-C895-4B16-8F29-DBCB681D35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34B2E-0BA1-4D71-8D69-1B1E0645FF8F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3DA59B-E2FB-4B6B-BC64-DD29AE36FF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372B36-E262-4FF3-A266-E6F2214365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0E9BE-35C2-4D28-9F7F-68D4C27653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43893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7CEA37F-02E6-43AF-B53F-C85E79C6E11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16B3080-8983-4AB7-B134-AF920711E4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9D0908-B6FB-4527-BDB9-008BFE16D2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34B2E-0BA1-4D71-8D69-1B1E0645FF8F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EBD4D6-F79D-4991-B4F9-3A69E788F4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84DF62-EBC3-468C-AA23-DF455CEAEF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60E9BE-35C2-4D28-9F7F-68D4C27653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20513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FC2A26D-CE0E-4A07-BD15-279D9BB6A2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513FAB-47D0-4B20-8113-28A0E4AF6B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445CA2-44EF-4EAF-B1A5-5BF8D08F269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E34B2E-0BA1-4D71-8D69-1B1E0645FF8F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82E216-2D41-43E3-8F51-15AEA94625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4689CC-D132-4B59-BE2E-A0637B7BA1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60E9BE-35C2-4D28-9F7F-68D4C27653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11788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2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FA37A55-3E6E-4AE3-9B41-9E0F2419F6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79328" cy="685800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A5078F6E-18D1-4F4B-9485-431112521480}"/>
              </a:ext>
            </a:extLst>
          </p:cNvPr>
          <p:cNvSpPr txBox="1">
            <a:spLocks/>
          </p:cNvSpPr>
          <p:nvPr/>
        </p:nvSpPr>
        <p:spPr bwMode="auto">
          <a:xfrm>
            <a:off x="774162" y="556887"/>
            <a:ext cx="6856085" cy="841375"/>
          </a:xfrm>
          <a:prstGeom prst="rect">
            <a:avLst/>
          </a:prstGeom>
          <a:solidFill>
            <a:srgbClr val="BFEFF1">
              <a:lumMod val="90000"/>
            </a:srgb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 kern="1200">
                <a:solidFill>
                  <a:schemeClr val="tx1"/>
                </a:solidFill>
                <a:effectLst/>
                <a:latin typeface="Tahoma" pitchFamily="34" charset="0"/>
                <a:ea typeface="+mj-ea"/>
                <a:cs typeface="Tahoma" pitchFamily="34" charset="0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SemiBold" panose="020B0502040204020203" pitchFamily="34" charset="0"/>
                <a:cs typeface="Tahoma" pitchFamily="112" charset="0"/>
              </a:rPr>
              <a:t>A Level Chemistry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730F3FB-42EF-47BE-9783-54F1894C12A6}"/>
              </a:ext>
            </a:extLst>
          </p:cNvPr>
          <p:cNvSpPr txBox="1"/>
          <p:nvPr/>
        </p:nvSpPr>
        <p:spPr>
          <a:xfrm>
            <a:off x="1621989" y="2023319"/>
            <a:ext cx="5160433" cy="3108543"/>
          </a:xfrm>
          <a:prstGeom prst="rect">
            <a:avLst/>
          </a:prstGeom>
          <a:solidFill>
            <a:srgbClr val="BFEFF1">
              <a:lumMod val="90000"/>
            </a:srgb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SemiBold" panose="020B0502040204020203" pitchFamily="34" charset="0"/>
              </a:rPr>
              <a:t>Entry Requirements</a:t>
            </a: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SemiBold" panose="020B0502040204020203" pitchFamily="34" charset="0"/>
              </a:rPr>
              <a:t> </a:t>
            </a: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SemiBold" panose="020B0502040204020203" pitchFamily="34" charset="0"/>
              </a:rPr>
              <a:t>Science  Grade 6</a:t>
            </a: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ahnschrift SemiBold" panose="020B0502040204020203" pitchFamily="34" charset="0"/>
            </a:endParaRP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SemiBold" panose="020B0502040204020203" pitchFamily="34" charset="0"/>
              </a:rPr>
              <a:t>English   Grade 6</a:t>
            </a: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ahnschrift SemiBold" panose="020B0502040204020203" pitchFamily="34" charset="0"/>
            </a:endParaRP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SemiBold" panose="020B0502040204020203" pitchFamily="34" charset="0"/>
              </a:rPr>
              <a:t>Maths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SemiBold" panose="020B0502040204020203" pitchFamily="34" charset="0"/>
              </a:rPr>
              <a:t>     Grade 6</a:t>
            </a:r>
            <a:endParaRPr kumimoji="0" lang="en-GB" sz="2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ahnschrift SemiBold" panose="020B0502040204020203" pitchFamily="34" charset="0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98B7159-A8FC-4AFD-BDF7-5C0B475F0AB7}"/>
              </a:ext>
            </a:extLst>
          </p:cNvPr>
          <p:cNvSpPr txBox="1">
            <a:spLocks/>
          </p:cNvSpPr>
          <p:nvPr/>
        </p:nvSpPr>
        <p:spPr bwMode="auto">
          <a:xfrm>
            <a:off x="121025" y="5756919"/>
            <a:ext cx="8162362" cy="841375"/>
          </a:xfrm>
          <a:prstGeom prst="rect">
            <a:avLst/>
          </a:prstGeom>
          <a:solidFill>
            <a:srgbClr val="BFEFF1">
              <a:lumMod val="90000"/>
            </a:srgb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 kern="1200">
                <a:solidFill>
                  <a:schemeClr val="tx1"/>
                </a:solidFill>
                <a:effectLst/>
                <a:latin typeface="Tahoma" pitchFamily="34" charset="0"/>
                <a:ea typeface="+mj-ea"/>
                <a:cs typeface="Tahoma" pitchFamily="34" charset="0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4000" dirty="0">
                <a:solidFill>
                  <a:srgbClr val="000000"/>
                </a:solidFill>
                <a:latin typeface="Bahnschrift SemiBold" panose="020B0502040204020203" pitchFamily="34" charset="0"/>
                <a:cs typeface="Tahoma" pitchFamily="112" charset="0"/>
              </a:rPr>
              <a:t>Taught by   Mr Lewis  &amp;   Mr Yusef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ahnschrift SemiBold" panose="020B0502040204020203" pitchFamily="34" charset="0"/>
              <a:cs typeface="Tahoma" pitchFamily="112" charset="0"/>
            </a:endParaRPr>
          </a:p>
        </p:txBody>
      </p:sp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0B461A8F-44A1-4F25-A843-10A23F4084E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874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FA37A55-3E6E-4AE3-9B41-9E0F2419F6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79328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307D084F-ED04-41DE-9950-BA02FF31C2D7}"/>
              </a:ext>
            </a:extLst>
          </p:cNvPr>
          <p:cNvSpPr txBox="1">
            <a:spLocks/>
          </p:cNvSpPr>
          <p:nvPr/>
        </p:nvSpPr>
        <p:spPr bwMode="auto">
          <a:xfrm>
            <a:off x="1009486" y="180133"/>
            <a:ext cx="6856085" cy="799745"/>
          </a:xfrm>
          <a:prstGeom prst="rect">
            <a:avLst/>
          </a:prstGeom>
          <a:solidFill>
            <a:srgbClr val="BFEFF1">
              <a:lumMod val="90000"/>
            </a:srgb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 kern="1200">
                <a:solidFill>
                  <a:schemeClr val="tx1"/>
                </a:solidFill>
                <a:effectLst/>
                <a:latin typeface="Tahoma" pitchFamily="34" charset="0"/>
                <a:ea typeface="+mj-ea"/>
                <a:cs typeface="Tahoma" pitchFamily="34" charset="0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4000" dirty="0">
                <a:solidFill>
                  <a:srgbClr val="000000"/>
                </a:solidFill>
                <a:latin typeface="Bahnschrift SemiBold" panose="020B0502040204020203" pitchFamily="34" charset="0"/>
                <a:cs typeface="Tahoma" pitchFamily="112" charset="0"/>
              </a:rPr>
              <a:t>What is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SemiBold" panose="020B0502040204020203" pitchFamily="34" charset="0"/>
                <a:cs typeface="Tahoma" pitchFamily="112" charset="0"/>
              </a:rPr>
              <a:t> Chemistry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FF1DB2F0-0CA3-457B-BE1F-9D7FFB2F318D}"/>
              </a:ext>
            </a:extLst>
          </p:cNvPr>
          <p:cNvSpPr txBox="1">
            <a:spLocks/>
          </p:cNvSpPr>
          <p:nvPr/>
        </p:nvSpPr>
        <p:spPr bwMode="auto">
          <a:xfrm>
            <a:off x="746312" y="1612713"/>
            <a:ext cx="7382435" cy="4212580"/>
          </a:xfrm>
          <a:prstGeom prst="rect">
            <a:avLst/>
          </a:prstGeom>
          <a:solidFill>
            <a:srgbClr val="BFEFF1">
              <a:lumMod val="90000"/>
            </a:srgb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 kern="1200">
                <a:solidFill>
                  <a:schemeClr val="tx1"/>
                </a:solidFill>
                <a:effectLst/>
                <a:latin typeface="Tahoma" pitchFamily="34" charset="0"/>
                <a:ea typeface="+mj-ea"/>
                <a:cs typeface="Tahoma" pitchFamily="34" charset="0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SemiBold" panose="020B0502040204020203" pitchFamily="34" charset="0"/>
                <a:cs typeface="Tahoma" pitchFamily="112" charset="0"/>
              </a:rPr>
              <a:t>Chemistry is a physical science – the study of the properties and interactions between matter and energy.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sz="2000" dirty="0">
              <a:solidFill>
                <a:srgbClr val="000000"/>
              </a:solidFill>
              <a:latin typeface="Bahnschrift SemiBold" panose="020B0502040204020203" pitchFamily="34" charset="0"/>
              <a:cs typeface="Tahoma" pitchFamily="112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SemiBold" panose="020B0502040204020203" pitchFamily="34" charset="0"/>
                <a:cs typeface="Tahoma" pitchFamily="112" charset="0"/>
              </a:rPr>
              <a:t>In other words, chemistry is a way to study the properties, characteristics, and physical changes of matter.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ahnschrift SemiBold" panose="020B0502040204020203" pitchFamily="34" charset="0"/>
              <a:cs typeface="Tahoma" pitchFamily="112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SemiBold" panose="020B0502040204020203" pitchFamily="34" charset="0"/>
                <a:cs typeface="Tahoma" pitchFamily="112" charset="0"/>
              </a:rPr>
              <a:t>Chemistry also has a huge number of applications, including treating diseases with targeted drugs, maximising our use of natural resources, and developing new materials.</a:t>
            </a: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54C606EF-A6C6-4825-A402-E3B8A79A780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111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509"/>
    </mc:Choice>
    <mc:Fallback xmlns="">
      <p:transition spd="slow" advTm="335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1FBF0">
            <a:alpha val="4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71459A79-3EA9-4446-87AC-B2B4C4B4F6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113" y="2119670"/>
            <a:ext cx="3009716" cy="162758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56D303F-3ABE-43D1-9C97-5324B63AAB0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310" y="19817"/>
            <a:ext cx="2992520" cy="157321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EB00DEA-7FF7-491A-A739-40D3DF2A956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85446" y="9209"/>
            <a:ext cx="2619375" cy="174307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7153A82-FCB9-4206-88B0-BF82C9076D7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85444" y="2344018"/>
            <a:ext cx="2619375" cy="211536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219C7C0-2B0E-4219-95D3-6DBB8603152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07456" y="2393030"/>
            <a:ext cx="2800731" cy="210438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4D22411-0E07-48AF-A746-723125C22C8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212489" y="19818"/>
            <a:ext cx="3003954" cy="1690797"/>
          </a:xfrm>
          <a:prstGeom prst="rect">
            <a:avLst/>
          </a:prstGeom>
        </p:spPr>
      </p:pic>
      <p:sp useBgFill="1">
        <p:nvSpPr>
          <p:cNvPr id="19" name="TextBox 18">
            <a:extLst>
              <a:ext uri="{FF2B5EF4-FFF2-40B4-BE49-F238E27FC236}">
                <a16:creationId xmlns:a16="http://schemas.microsoft.com/office/drawing/2014/main" id="{D07172D7-B33C-4D4C-80D8-25B9A6A7E081}"/>
              </a:ext>
            </a:extLst>
          </p:cNvPr>
          <p:cNvSpPr txBox="1"/>
          <p:nvPr/>
        </p:nvSpPr>
        <p:spPr>
          <a:xfrm>
            <a:off x="3155252" y="1637413"/>
            <a:ext cx="333019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dirty="0">
                <a:latin typeface="Bahnschrift SemiBold" panose="020B0502040204020203" pitchFamily="34" charset="0"/>
              </a:rPr>
              <a:t>Benign by design: how Chemists aim to end pharmaceutical pollution of the environment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C2D09CB-6B73-4795-9BBF-FEB6A084FF28}"/>
              </a:ext>
            </a:extLst>
          </p:cNvPr>
          <p:cNvSpPr txBox="1"/>
          <p:nvPr/>
        </p:nvSpPr>
        <p:spPr>
          <a:xfrm>
            <a:off x="6485445" y="1752284"/>
            <a:ext cx="26193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latin typeface="Bahnschrift SemiBold" panose="020B0502040204020203" pitchFamily="34" charset="0"/>
              </a:rPr>
              <a:t>How Chemists will use robots in the future</a:t>
            </a:r>
            <a:endParaRPr lang="en-GB" sz="1600" dirty="0">
              <a:latin typeface="Bahnschrift SemiBold" panose="020B0502040204020203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0B868B7-B6E2-4A56-B7CC-968F74C89D0E}"/>
              </a:ext>
            </a:extLst>
          </p:cNvPr>
          <p:cNvSpPr txBox="1"/>
          <p:nvPr/>
        </p:nvSpPr>
        <p:spPr>
          <a:xfrm>
            <a:off x="-8760" y="1513230"/>
            <a:ext cx="29181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latin typeface="Bahnschrift SemiBold" panose="020B0502040204020203" pitchFamily="34" charset="0"/>
              </a:rPr>
              <a:t>Fullerenes and Geodesic architecture</a:t>
            </a:r>
            <a:endParaRPr lang="en-GB" sz="1600" dirty="0">
              <a:latin typeface="Bahnschrift SemiBold" panose="020B0502040204020203" pitchFamily="34" charset="0"/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2F859E62-D73C-43D0-BAA7-FD58ECAEE39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563123" y="874229"/>
            <a:ext cx="2426606" cy="2550142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8C4F1B1A-6CF8-4743-A312-E55126DFEC4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268674" y="3903280"/>
            <a:ext cx="2944136" cy="2694444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4CFAD118-7648-415B-9EE4-8104FDDF5DBC}"/>
              </a:ext>
            </a:extLst>
          </p:cNvPr>
          <p:cNvSpPr txBox="1"/>
          <p:nvPr/>
        </p:nvSpPr>
        <p:spPr>
          <a:xfrm>
            <a:off x="9659239" y="3410519"/>
            <a:ext cx="21535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latin typeface="Bahnschrift SemiBold" panose="020B0502040204020203" pitchFamily="34" charset="0"/>
              </a:rPr>
              <a:t> </a:t>
            </a:r>
            <a:r>
              <a:rPr lang="en-US" sz="1600" dirty="0" err="1">
                <a:latin typeface="Bahnschrift SemiBold" panose="020B0502040204020203" pitchFamily="34" charset="0"/>
              </a:rPr>
              <a:t>Deionised</a:t>
            </a:r>
            <a:r>
              <a:rPr lang="en-US" sz="1600" dirty="0">
                <a:latin typeface="Bahnschrift SemiBold" panose="020B0502040204020203" pitchFamily="34" charset="0"/>
              </a:rPr>
              <a:t> water and Ultra pure  water</a:t>
            </a:r>
            <a:endParaRPr lang="en-GB" sz="1600" dirty="0">
              <a:latin typeface="Bahnschrift SemiBold" panose="020B0502040204020203" pitchFamily="34" charset="0"/>
            </a:endParaRP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9ABE89C-8DE7-499C-9B1F-0A2D4953645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8113" y="4091862"/>
            <a:ext cx="3009717" cy="1695952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D3A71703-5AC9-4932-B205-2D047B98B74F}"/>
              </a:ext>
            </a:extLst>
          </p:cNvPr>
          <p:cNvSpPr txBox="1"/>
          <p:nvPr/>
        </p:nvSpPr>
        <p:spPr>
          <a:xfrm>
            <a:off x="45310" y="5826124"/>
            <a:ext cx="300971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600" dirty="0">
                <a:latin typeface="Bahnschrift SemiBold" panose="020B0502040204020203" pitchFamily="34" charset="0"/>
              </a:rPr>
              <a:t>FSU Chemistry Professor Uses Old Materials to Make Newer, Better Solar Cells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A0EAA95E-ACE7-4F19-9542-8466E697765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207456" y="4580067"/>
            <a:ext cx="2867307" cy="1656666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D0664FAA-16CE-479E-8D5E-1369F7E32F23}"/>
              </a:ext>
            </a:extLst>
          </p:cNvPr>
          <p:cNvSpPr txBox="1"/>
          <p:nvPr/>
        </p:nvSpPr>
        <p:spPr>
          <a:xfrm>
            <a:off x="3280812" y="5839662"/>
            <a:ext cx="241374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600" dirty="0">
                <a:latin typeface="Bahnschrift SemiBold" panose="020B0502040204020203" pitchFamily="34" charset="0"/>
              </a:rPr>
              <a:t>Why Chemistry Dictates An Electric Vehicle Future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3FA9C077-65B3-402C-99AA-2E5AAC834480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471415" y="4564222"/>
            <a:ext cx="2343699" cy="1768321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3FFED746-AF2A-4BA0-8288-56F5BC243AD5}"/>
              </a:ext>
            </a:extLst>
          </p:cNvPr>
          <p:cNvSpPr txBox="1"/>
          <p:nvPr/>
        </p:nvSpPr>
        <p:spPr>
          <a:xfrm>
            <a:off x="6096000" y="6236733"/>
            <a:ext cx="333038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600" dirty="0">
                <a:latin typeface="Bahnschrift SemiBold" panose="020B0502040204020203" pitchFamily="34" charset="0"/>
              </a:rPr>
              <a:t>Adapting to climate change</a:t>
            </a:r>
          </a:p>
          <a:p>
            <a:r>
              <a:rPr lang="en-GB" sz="1600" dirty="0">
                <a:latin typeface="Bahnschrift SemiBold" panose="020B0502040204020203" pitchFamily="34" charset="0"/>
              </a:rPr>
              <a:t>How chemistry will help us thrive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C49EBCB5-A009-4D6B-9942-05EFAA68E4FF}"/>
              </a:ext>
            </a:extLst>
          </p:cNvPr>
          <p:cNvSpPr/>
          <p:nvPr/>
        </p:nvSpPr>
        <p:spPr>
          <a:xfrm>
            <a:off x="0" y="19817"/>
            <a:ext cx="3055027" cy="37274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28B0CBBB-2C58-4A20-BB99-99F17BAC32EE}"/>
              </a:ext>
            </a:extLst>
          </p:cNvPr>
          <p:cNvSpPr/>
          <p:nvPr/>
        </p:nvSpPr>
        <p:spPr>
          <a:xfrm>
            <a:off x="9278100" y="883438"/>
            <a:ext cx="2915781" cy="595456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2BD89770-1949-43B4-8173-F30FC111384F}"/>
              </a:ext>
            </a:extLst>
          </p:cNvPr>
          <p:cNvSpPr/>
          <p:nvPr/>
        </p:nvSpPr>
        <p:spPr>
          <a:xfrm>
            <a:off x="0" y="3987053"/>
            <a:ext cx="3105257" cy="276240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0AFEE83D-B139-4DDB-A975-B9186B734399}"/>
              </a:ext>
            </a:extLst>
          </p:cNvPr>
          <p:cNvSpPr/>
          <p:nvPr/>
        </p:nvSpPr>
        <p:spPr>
          <a:xfrm>
            <a:off x="3150567" y="4538739"/>
            <a:ext cx="2945433" cy="221071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7A7A9E9C-3BDE-4426-B28D-E340CA074105}"/>
              </a:ext>
            </a:extLst>
          </p:cNvPr>
          <p:cNvSpPr/>
          <p:nvPr/>
        </p:nvSpPr>
        <p:spPr>
          <a:xfrm>
            <a:off x="6148119" y="4524545"/>
            <a:ext cx="3139483" cy="23242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itle 1">
            <a:extLst>
              <a:ext uri="{FF2B5EF4-FFF2-40B4-BE49-F238E27FC236}">
                <a16:creationId xmlns:a16="http://schemas.microsoft.com/office/drawing/2014/main" id="{2564A031-1678-4A70-A611-C50BB136DE75}"/>
              </a:ext>
            </a:extLst>
          </p:cNvPr>
          <p:cNvSpPr txBox="1">
            <a:spLocks/>
          </p:cNvSpPr>
          <p:nvPr/>
        </p:nvSpPr>
        <p:spPr bwMode="auto">
          <a:xfrm>
            <a:off x="9247864" y="9210"/>
            <a:ext cx="2944136" cy="856510"/>
          </a:xfrm>
          <a:prstGeom prst="rect">
            <a:avLst/>
          </a:prstGeom>
          <a:solidFill>
            <a:srgbClr val="BFEFF1">
              <a:lumMod val="90000"/>
            </a:srgb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 kern="1200">
                <a:solidFill>
                  <a:schemeClr val="tx1"/>
                </a:solidFill>
                <a:effectLst/>
                <a:latin typeface="Tahoma" pitchFamily="34" charset="0"/>
                <a:ea typeface="+mj-ea"/>
                <a:cs typeface="Tahoma" pitchFamily="34" charset="0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Neogrey Medium" panose="020F0605050200020003" pitchFamily="34" charset="0"/>
                <a:ea typeface="+mj-ea"/>
                <a:cs typeface="Tahoma" pitchFamily="112" charset="0"/>
              </a:rPr>
              <a:t>Chemistry in Society</a:t>
            </a:r>
          </a:p>
        </p:txBody>
      </p:sp>
      <p:pic>
        <p:nvPicPr>
          <p:cNvPr id="46" name="Audio 45">
            <a:hlinkClick r:id="" action="ppaction://media"/>
            <a:extLst>
              <a:ext uri="{FF2B5EF4-FFF2-40B4-BE49-F238E27FC236}">
                <a16:creationId xmlns:a16="http://schemas.microsoft.com/office/drawing/2014/main" id="{2208B1EC-D22F-4005-B77F-F7DB5758E9D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164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FA37A55-3E6E-4AE3-9B41-9E0F2419F6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72" y="0"/>
            <a:ext cx="12179328" cy="6858000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090876A3-C35B-49A4-91D6-D6403D127439}"/>
              </a:ext>
            </a:extLst>
          </p:cNvPr>
          <p:cNvSpPr txBox="1">
            <a:spLocks/>
          </p:cNvSpPr>
          <p:nvPr/>
        </p:nvSpPr>
        <p:spPr bwMode="auto">
          <a:xfrm>
            <a:off x="1472454" y="45775"/>
            <a:ext cx="5230905" cy="485383"/>
          </a:xfrm>
          <a:prstGeom prst="rect">
            <a:avLst/>
          </a:prstGeom>
          <a:solidFill>
            <a:srgbClr val="BFEFF1">
              <a:lumMod val="90000"/>
            </a:srgb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 kern="1200">
                <a:solidFill>
                  <a:schemeClr val="tx1"/>
                </a:solidFill>
                <a:effectLst/>
                <a:latin typeface="Tahoma" pitchFamily="34" charset="0"/>
                <a:ea typeface="+mj-ea"/>
                <a:cs typeface="Tahoma" pitchFamily="34" charset="0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SemiBold" panose="020B0502040204020203" pitchFamily="34" charset="0"/>
                <a:cs typeface="Tahoma" pitchFamily="112" charset="0"/>
              </a:rPr>
              <a:t>The Course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07C1E86-698A-4286-B31C-366EC9650907}"/>
              </a:ext>
            </a:extLst>
          </p:cNvPr>
          <p:cNvSpPr txBox="1">
            <a:spLocks/>
          </p:cNvSpPr>
          <p:nvPr/>
        </p:nvSpPr>
        <p:spPr bwMode="auto">
          <a:xfrm>
            <a:off x="98610" y="1062317"/>
            <a:ext cx="8547850" cy="5573807"/>
          </a:xfrm>
          <a:prstGeom prst="rect">
            <a:avLst/>
          </a:prstGeom>
          <a:solidFill>
            <a:srgbClr val="BFEFF1">
              <a:lumMod val="90000"/>
            </a:srgb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 kern="1200">
                <a:solidFill>
                  <a:schemeClr val="tx1"/>
                </a:solidFill>
                <a:effectLst/>
                <a:latin typeface="Tahoma" pitchFamily="34" charset="0"/>
                <a:ea typeface="+mj-ea"/>
                <a:cs typeface="Tahoma" pitchFamily="34" charset="0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SemiBold" panose="020B0502040204020203" pitchFamily="34" charset="0"/>
                <a:cs typeface="Tahoma" pitchFamily="112" charset="0"/>
              </a:rPr>
              <a:t>Year One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sz="2000" dirty="0">
              <a:solidFill>
                <a:srgbClr val="000000"/>
              </a:solidFill>
              <a:latin typeface="Bahnschrift SemiBold" panose="020B0502040204020203" pitchFamily="34" charset="0"/>
              <a:cs typeface="Tahoma" pitchFamily="112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SemiBold" panose="020B0502040204020203" pitchFamily="34" charset="0"/>
                <a:cs typeface="Tahoma" pitchFamily="112" charset="0"/>
              </a:rPr>
              <a:t>Over the course of the year you will study the following areas to give you a strong foundation in A- Level Chemistry: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ahnschrift SemiBold" panose="020B0502040204020203" pitchFamily="34" charset="0"/>
              <a:cs typeface="Tahoma" pitchFamily="112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SemiBold" panose="020B0502040204020203" pitchFamily="34" charset="0"/>
                <a:cs typeface="Tahoma" pitchFamily="112" charset="0"/>
              </a:rPr>
              <a:t>Module 1:        Development of Practical Skills in Chemistry.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SemiBold" panose="020B0502040204020203" pitchFamily="34" charset="0"/>
                <a:cs typeface="Tahoma" pitchFamily="112" charset="0"/>
              </a:rPr>
              <a:t>Module 2:       Foundations in Chemistry.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SemiBold" panose="020B0502040204020203" pitchFamily="34" charset="0"/>
                <a:cs typeface="Tahoma" pitchFamily="112" charset="0"/>
              </a:rPr>
              <a:t>Module 3:       Periodic Table and Energy.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SemiBold" panose="020B0502040204020203" pitchFamily="34" charset="0"/>
                <a:cs typeface="Tahoma" pitchFamily="112" charset="0"/>
              </a:rPr>
              <a:t>Module 4:       Core Organic Chemistry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sz="2000" b="0" dirty="0">
              <a:solidFill>
                <a:srgbClr val="000000"/>
              </a:solidFill>
              <a:latin typeface="Bahnschrift SemiBold" panose="020B0502040204020203" pitchFamily="34" charset="0"/>
              <a:cs typeface="Tahoma" pitchFamily="112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SemiBold" panose="020B0502040204020203" pitchFamily="34" charset="0"/>
                <a:cs typeface="Tahoma" pitchFamily="112" charset="0"/>
              </a:rPr>
              <a:t>Year Two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sz="2000" b="0" dirty="0">
              <a:solidFill>
                <a:srgbClr val="000000"/>
              </a:solidFill>
              <a:latin typeface="Bahnschrift SemiBold" panose="020B0502040204020203" pitchFamily="34" charset="0"/>
              <a:cs typeface="Tahoma" pitchFamily="112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SemiBold" panose="020B0502040204020203" pitchFamily="34" charset="0"/>
                <a:cs typeface="Tahoma" pitchFamily="112" charset="0"/>
              </a:rPr>
              <a:t>The second year of the course builds on the first year and develops the concepts you learned in the first year.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ahnschrift SemiBold" panose="020B0502040204020203" pitchFamily="34" charset="0"/>
              <a:cs typeface="Tahoma" pitchFamily="112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SemiBold" panose="020B0502040204020203" pitchFamily="34" charset="0"/>
                <a:cs typeface="Tahoma" pitchFamily="112" charset="0"/>
              </a:rPr>
              <a:t>Module 1:        Development of Practical Skills in Chemistry (continued).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SemiBold" panose="020B0502040204020203" pitchFamily="34" charset="0"/>
                <a:cs typeface="Tahoma" pitchFamily="112" charset="0"/>
              </a:rPr>
              <a:t>Module 5:       Physical Chemistry and Transition Elements.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SemiBold" panose="020B0502040204020203" pitchFamily="34" charset="0"/>
                <a:cs typeface="Tahoma" pitchFamily="112" charset="0"/>
              </a:rPr>
              <a:t>Module 6:       Organic Chemistry and Analysis.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ahnschrift SemiBold" panose="020B0502040204020203" pitchFamily="34" charset="0"/>
              <a:cs typeface="Tahoma" pitchFamily="112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8E7D80D-1FAC-472D-9BDB-C6E24F64FFE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551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FA37A55-3E6E-4AE3-9B41-9E0F2419F6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72" y="-1765"/>
            <a:ext cx="12179328" cy="6858000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270A0826-3ED4-44DF-9B12-12973A2FD69E}"/>
              </a:ext>
            </a:extLst>
          </p:cNvPr>
          <p:cNvSpPr txBox="1">
            <a:spLocks/>
          </p:cNvSpPr>
          <p:nvPr/>
        </p:nvSpPr>
        <p:spPr bwMode="auto">
          <a:xfrm>
            <a:off x="1734671" y="64181"/>
            <a:ext cx="5230905" cy="485383"/>
          </a:xfrm>
          <a:prstGeom prst="rect">
            <a:avLst/>
          </a:prstGeom>
          <a:solidFill>
            <a:srgbClr val="BFEFF1">
              <a:lumMod val="90000"/>
            </a:srgb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 kern="1200">
                <a:solidFill>
                  <a:schemeClr val="tx1"/>
                </a:solidFill>
                <a:effectLst/>
                <a:latin typeface="Tahoma" pitchFamily="34" charset="0"/>
                <a:ea typeface="+mj-ea"/>
                <a:cs typeface="Tahoma" pitchFamily="34" charset="0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SemiBold" panose="020B0502040204020203" pitchFamily="34" charset="0"/>
                <a:cs typeface="Tahoma" pitchFamily="112" charset="0"/>
              </a:rPr>
              <a:t>The Assessment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A194570B-6669-4FCA-BA2A-F32A03F28C94}"/>
              </a:ext>
            </a:extLst>
          </p:cNvPr>
          <p:cNvSpPr txBox="1">
            <a:spLocks/>
          </p:cNvSpPr>
          <p:nvPr/>
        </p:nvSpPr>
        <p:spPr bwMode="auto">
          <a:xfrm>
            <a:off x="121024" y="806824"/>
            <a:ext cx="8458200" cy="5681382"/>
          </a:xfrm>
          <a:prstGeom prst="rect">
            <a:avLst/>
          </a:prstGeom>
          <a:solidFill>
            <a:srgbClr val="BFEFF1">
              <a:lumMod val="90000"/>
            </a:srgb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 kern="1200">
                <a:solidFill>
                  <a:schemeClr val="tx1"/>
                </a:solidFill>
                <a:effectLst/>
                <a:latin typeface="Tahoma" pitchFamily="34" charset="0"/>
                <a:ea typeface="+mj-ea"/>
                <a:cs typeface="Tahoma" pitchFamily="34" charset="0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SemiBold" panose="020B0502040204020203" pitchFamily="34" charset="0"/>
                <a:cs typeface="Tahoma" pitchFamily="112" charset="0"/>
              </a:rPr>
              <a:t>Paper 1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SemiBold" panose="020B0502040204020203" pitchFamily="34" charset="0"/>
                <a:cs typeface="Tahoma" pitchFamily="112" charset="0"/>
              </a:rPr>
              <a:t>: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SemiBold" panose="020B0502040204020203" pitchFamily="34" charset="0"/>
                <a:cs typeface="Tahoma" pitchFamily="112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SemiBold" panose="020B0502040204020203" pitchFamily="34" charset="0"/>
                <a:cs typeface="Tahoma" pitchFamily="112" charset="0"/>
              </a:rPr>
              <a:t>“Periodic Table, Elements and Physical Chemistry” (37%).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SemiBold" panose="020B0502040204020203" pitchFamily="34" charset="0"/>
                <a:cs typeface="Tahoma" pitchFamily="112" charset="0"/>
              </a:rPr>
              <a:t>The first exam is 2h 15 min and will cover content from modules 1, 2, 3 and 5.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sz="2000" dirty="0">
              <a:solidFill>
                <a:srgbClr val="000000"/>
              </a:solidFill>
              <a:latin typeface="Bahnschrift SemiBold" panose="020B0502040204020203" pitchFamily="34" charset="0"/>
              <a:cs typeface="Tahoma" pitchFamily="112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SemiBold" panose="020B0502040204020203" pitchFamily="34" charset="0"/>
                <a:cs typeface="Tahoma" pitchFamily="112" charset="0"/>
              </a:rPr>
              <a:t>Paper 2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SemiBold" panose="020B0502040204020203" pitchFamily="34" charset="0"/>
                <a:cs typeface="Tahoma" pitchFamily="112" charset="0"/>
              </a:rPr>
              <a:t>: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SemiBold" panose="020B0502040204020203" pitchFamily="34" charset="0"/>
                <a:cs typeface="Tahoma" pitchFamily="112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SemiBold" panose="020B0502040204020203" pitchFamily="34" charset="0"/>
                <a:cs typeface="Tahoma" pitchFamily="112" charset="0"/>
              </a:rPr>
              <a:t>“Synthesis and Analytical Techniques” (37%).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SemiBold" panose="020B0502040204020203" pitchFamily="34" charset="0"/>
                <a:cs typeface="Tahoma" pitchFamily="112" charset="0"/>
              </a:rPr>
              <a:t>The second exam is 2h 15 mins and will cover content from modules: 1, 2, 4 and 6.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sz="2000" dirty="0">
              <a:solidFill>
                <a:srgbClr val="000000"/>
              </a:solidFill>
              <a:latin typeface="Bahnschrift SemiBold" panose="020B0502040204020203" pitchFamily="34" charset="0"/>
              <a:cs typeface="Tahoma" pitchFamily="112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SemiBold" panose="020B0502040204020203" pitchFamily="34" charset="0"/>
                <a:cs typeface="Tahoma" pitchFamily="112" charset="0"/>
              </a:rPr>
              <a:t>Paper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SemiBold" panose="020B0502040204020203" pitchFamily="34" charset="0"/>
                <a:cs typeface="Tahoma" pitchFamily="112" charset="0"/>
              </a:rPr>
              <a:t>: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SemiBold" panose="020B0502040204020203" pitchFamily="34" charset="0"/>
                <a:cs typeface="Tahoma" pitchFamily="112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SemiBold" panose="020B0502040204020203" pitchFamily="34" charset="0"/>
                <a:cs typeface="Tahoma" pitchFamily="112" charset="0"/>
              </a:rPr>
              <a:t>“Unified Chemistry” (26%).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SemiBold" panose="020B0502040204020203" pitchFamily="34" charset="0"/>
                <a:cs typeface="Tahoma" pitchFamily="112" charset="0"/>
              </a:rPr>
              <a:t>The final exam paper is 1h 30 mins and will cover content from all six modules.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sz="2000" dirty="0">
              <a:solidFill>
                <a:srgbClr val="000000"/>
              </a:solidFill>
              <a:latin typeface="Bahnschrift SemiBold" panose="020B0502040204020203" pitchFamily="34" charset="0"/>
              <a:cs typeface="Tahoma" pitchFamily="112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SemiBold" panose="020B0502040204020203" pitchFamily="34" charset="0"/>
                <a:cs typeface="Tahoma" pitchFamily="112" charset="0"/>
              </a:rPr>
              <a:t>Practical Endorsement for Chemistry (PAGS)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SemiBold" panose="020B0502040204020203" pitchFamily="34" charset="0"/>
                <a:cs typeface="Tahoma" pitchFamily="112" charset="0"/>
              </a:rPr>
              <a:t>The coursework component of the course is reported separately to the A Level grade as either a ‘pass’ or ‘fail’. You will be expected to complete 12 practical activities.</a:t>
            </a: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259F64A2-B8BE-4DBB-B6D0-4B1BB1EA831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6804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FA37A55-3E6E-4AE3-9B41-9E0F2419F6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72" y="8152"/>
            <a:ext cx="12179328" cy="6858000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B848999A-53F9-4F8E-8D49-DEA768D8C686}"/>
              </a:ext>
            </a:extLst>
          </p:cNvPr>
          <p:cNvSpPr txBox="1">
            <a:spLocks/>
          </p:cNvSpPr>
          <p:nvPr/>
        </p:nvSpPr>
        <p:spPr bwMode="auto">
          <a:xfrm>
            <a:off x="316006" y="50734"/>
            <a:ext cx="9002806" cy="485383"/>
          </a:xfrm>
          <a:prstGeom prst="rect">
            <a:avLst/>
          </a:prstGeom>
          <a:solidFill>
            <a:srgbClr val="BFEFF1">
              <a:lumMod val="90000"/>
            </a:srgb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 kern="1200">
                <a:solidFill>
                  <a:schemeClr val="tx1"/>
                </a:solidFill>
                <a:effectLst/>
                <a:latin typeface="Tahoma" pitchFamily="34" charset="0"/>
                <a:ea typeface="+mj-ea"/>
                <a:cs typeface="Tahoma" pitchFamily="34" charset="0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9pPr>
          </a:lstStyle>
          <a:p>
            <a:endParaRPr kumimoji="0" lang="en-GB" sz="2800" b="1" i="0" u="sng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ahnschrift SemiBold" panose="020B0502040204020203" pitchFamily="34" charset="0"/>
              <a:cs typeface="Tahoma" pitchFamily="112" charset="0"/>
            </a:endParaRPr>
          </a:p>
          <a:p>
            <a:r>
              <a:rPr kumimoji="0" lang="en-GB" sz="28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SemiBold" panose="020B0502040204020203" pitchFamily="34" charset="0"/>
                <a:cs typeface="Tahoma" pitchFamily="112" charset="0"/>
              </a:rPr>
              <a:t>The PAGS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ahnschrift SemiBold" panose="020B0502040204020203" pitchFamily="34" charset="0"/>
              <a:cs typeface="Tahoma" pitchFamily="112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72A2530E-49A0-41F2-89FF-738E7E1C8DD1}"/>
              </a:ext>
            </a:extLst>
          </p:cNvPr>
          <p:cNvSpPr txBox="1">
            <a:spLocks noChangeAspect="1"/>
          </p:cNvSpPr>
          <p:nvPr/>
        </p:nvSpPr>
        <p:spPr bwMode="auto">
          <a:xfrm>
            <a:off x="316006" y="1053899"/>
            <a:ext cx="8310282" cy="5644095"/>
          </a:xfrm>
          <a:prstGeom prst="rect">
            <a:avLst/>
          </a:prstGeom>
          <a:solidFill>
            <a:srgbClr val="BFEFF1">
              <a:lumMod val="90000"/>
            </a:srgbClr>
          </a:solidFill>
          <a:ln w="9525">
            <a:noFill/>
            <a:miter lim="800000"/>
            <a:headEnd/>
            <a:tailEnd/>
          </a:ln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 kern="1200">
                <a:solidFill>
                  <a:schemeClr val="tx1"/>
                </a:solidFill>
                <a:effectLst/>
                <a:latin typeface="Tahoma" pitchFamily="34" charset="0"/>
                <a:ea typeface="+mj-ea"/>
                <a:cs typeface="Tahoma" pitchFamily="34" charset="0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SemiBold" panose="020B0502040204020203" pitchFamily="34" charset="0"/>
                <a:cs typeface="Tahoma" pitchFamily="112" charset="0"/>
              </a:rPr>
              <a:t>1) Moles determination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SemiBold" panose="020B0502040204020203" pitchFamily="34" charset="0"/>
                <a:cs typeface="Tahoma" pitchFamily="112" charset="0"/>
              </a:rPr>
              <a:t>2) Acid–base titration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SemiBold" panose="020B0502040204020203" pitchFamily="34" charset="0"/>
                <a:cs typeface="Tahoma" pitchFamily="112" charset="0"/>
              </a:rPr>
              <a:t>3) Enthalpy determination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SemiBold" panose="020B0502040204020203" pitchFamily="34" charset="0"/>
                <a:cs typeface="Tahoma" pitchFamily="112" charset="0"/>
              </a:rPr>
              <a:t>4) Qualitative analysis of ions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SemiBold" panose="020B0502040204020203" pitchFamily="34" charset="0"/>
                <a:cs typeface="Tahoma" pitchFamily="112" charset="0"/>
              </a:rPr>
              <a:t>5) Synthesis of an organic liquid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SemiBold" panose="020B0502040204020203" pitchFamily="34" charset="0"/>
                <a:cs typeface="Tahoma" pitchFamily="112" charset="0"/>
              </a:rPr>
              <a:t>6) Synthesis of an organic solid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SemiBold" panose="020B0502040204020203" pitchFamily="34" charset="0"/>
                <a:cs typeface="Tahoma" pitchFamily="112" charset="0"/>
              </a:rPr>
              <a:t>7) Qualitative analysis of organic functional groups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SemiBold" panose="020B0502040204020203" pitchFamily="34" charset="0"/>
                <a:cs typeface="Tahoma" pitchFamily="112" charset="0"/>
              </a:rPr>
              <a:t>8) Electrochemical cells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SemiBold" panose="020B0502040204020203" pitchFamily="34" charset="0"/>
                <a:cs typeface="Tahoma" pitchFamily="112" charset="0"/>
              </a:rPr>
              <a:t>9) Rates of reaction –continuous monitoring method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SemiBold" panose="020B0502040204020203" pitchFamily="34" charset="0"/>
                <a:cs typeface="Tahoma" pitchFamily="112" charset="0"/>
              </a:rPr>
              <a:t>10)Rates of reaction –initial rates method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SemiBold" panose="020B0502040204020203" pitchFamily="34" charset="0"/>
                <a:cs typeface="Tahoma" pitchFamily="112" charset="0"/>
              </a:rPr>
              <a:t>11)pH measurement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ahnschrift SemiBold" panose="020B0502040204020203" pitchFamily="34" charset="0"/>
                <a:cs typeface="Tahoma" pitchFamily="112" charset="0"/>
              </a:rPr>
              <a:t>12)Research skills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ahnschrift SemiBold" panose="020B0502040204020203" pitchFamily="34" charset="0"/>
              <a:cs typeface="Tahoma" pitchFamily="112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ahnschrift SemiBold" panose="020B0502040204020203" pitchFamily="34" charset="0"/>
              <a:cs typeface="Tahoma" pitchFamily="112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ahnschrift SemiBold" panose="020B0502040204020203" pitchFamily="34" charset="0"/>
              <a:cs typeface="Tahoma" pitchFamily="112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ahnschrift SemiBold" panose="020B0502040204020203" pitchFamily="34" charset="0"/>
              <a:cs typeface="Tahoma" pitchFamily="112" charset="0"/>
            </a:endParaRP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3147702E-F1EA-4C27-A763-4406F7FD91F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1580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FA37A55-3E6E-4AE3-9B41-9E0F2419F6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72" y="0"/>
            <a:ext cx="12179328" cy="6858000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3EA90118-BD35-4935-9723-B48C1998A91A}"/>
              </a:ext>
            </a:extLst>
          </p:cNvPr>
          <p:cNvSpPr txBox="1">
            <a:spLocks/>
          </p:cNvSpPr>
          <p:nvPr/>
        </p:nvSpPr>
        <p:spPr bwMode="auto">
          <a:xfrm>
            <a:off x="848121" y="692531"/>
            <a:ext cx="7119262" cy="4706464"/>
          </a:xfrm>
          <a:prstGeom prst="rect">
            <a:avLst/>
          </a:prstGeom>
          <a:solidFill>
            <a:srgbClr val="BFEFF1">
              <a:lumMod val="90000"/>
            </a:srgb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 kern="1200">
                <a:solidFill>
                  <a:schemeClr val="tx1"/>
                </a:solidFill>
                <a:effectLst/>
                <a:latin typeface="Tahoma" pitchFamily="34" charset="0"/>
                <a:ea typeface="+mj-ea"/>
                <a:cs typeface="Tahoma" pitchFamily="34" charset="0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000000"/>
                </a:solidFill>
                <a:latin typeface="Bahnschrift SemiBold" panose="020B0502040204020203" pitchFamily="34" charset="0"/>
                <a:cs typeface="Tahoma" pitchFamily="112" charset="0"/>
              </a:rPr>
              <a:t>Chemistry touches many other fields. It makes a major contributions to agriculture, biochemistry, computer science, engineering, environmental sciences and many others.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sz="4000" dirty="0">
              <a:solidFill>
                <a:srgbClr val="000000"/>
              </a:solidFill>
              <a:latin typeface="Bahnschrift SemiBold" panose="020B0502040204020203" pitchFamily="34" charset="0"/>
              <a:cs typeface="Tahoma" pitchFamily="112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err="1">
                <a:solidFill>
                  <a:srgbClr val="000000"/>
                </a:solidFill>
                <a:latin typeface="Biro" panose="02000506090000090004" pitchFamily="2" charset="0"/>
                <a:cs typeface="Tahoma" pitchFamily="112" charset="0"/>
              </a:rPr>
              <a:t>Kirral</a:t>
            </a:r>
            <a:r>
              <a:rPr lang="en-GB" sz="2800" dirty="0">
                <a:solidFill>
                  <a:srgbClr val="000000"/>
                </a:solidFill>
                <a:latin typeface="Biro" panose="02000506090000090004" pitchFamily="2" charset="0"/>
                <a:cs typeface="Tahoma" pitchFamily="112" charset="0"/>
              </a:rPr>
              <a:t> Singh </a:t>
            </a:r>
            <a:endParaRPr kumimoji="0" lang="en-US" sz="2800" b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iro" panose="02000506090000090004" pitchFamily="2" charset="0"/>
              <a:cs typeface="Tahoma" pitchFamily="112" charset="0"/>
            </a:endParaRP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84BE8742-249E-48FF-94B3-367081A4AA7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3016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FF3799443950547AFB4FE2DA3A99F19" ma:contentTypeVersion="12" ma:contentTypeDescription="Create a new document." ma:contentTypeScope="" ma:versionID="3c1459c0c108177919d256e9e9bf1f82">
  <xsd:schema xmlns:xsd="http://www.w3.org/2001/XMLSchema" xmlns:xs="http://www.w3.org/2001/XMLSchema" xmlns:p="http://schemas.microsoft.com/office/2006/metadata/properties" xmlns:ns2="549f08a5-d520-4d3d-9b08-5d446bbe6ba6" xmlns:ns3="66b9fb31-84b1-461e-9d24-2dbfce04b27c" targetNamespace="http://schemas.microsoft.com/office/2006/metadata/properties" ma:root="true" ma:fieldsID="8c3ab835ae5e6fd045cf7e379a97b07c" ns2:_="" ns3:_="">
    <xsd:import namespace="549f08a5-d520-4d3d-9b08-5d446bbe6ba6"/>
    <xsd:import namespace="66b9fb31-84b1-461e-9d24-2dbfce04b27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49f08a5-d520-4d3d-9b08-5d446bbe6ba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6b9fb31-84b1-461e-9d24-2dbfce04b27c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82C0E10-5E2C-4E27-AD5B-5D752FFBBB17}"/>
</file>

<file path=customXml/itemProps2.xml><?xml version="1.0" encoding="utf-8"?>
<ds:datastoreItem xmlns:ds="http://schemas.openxmlformats.org/officeDocument/2006/customXml" ds:itemID="{21D71EF7-ADC6-4209-9459-C0A9C9740DE8}"/>
</file>

<file path=customXml/itemProps3.xml><?xml version="1.0" encoding="utf-8"?>
<ds:datastoreItem xmlns:ds="http://schemas.openxmlformats.org/officeDocument/2006/customXml" ds:itemID="{CC03B608-120F-4167-A6D9-5551773C04A7}"/>
</file>

<file path=docProps/app.xml><?xml version="1.0" encoding="utf-8"?>
<Properties xmlns="http://schemas.openxmlformats.org/officeDocument/2006/extended-properties" xmlns:vt="http://schemas.openxmlformats.org/officeDocument/2006/docPropsVTypes">
  <TotalTime>1657</TotalTime>
  <Words>512</Words>
  <Application>Microsoft Office PowerPoint</Application>
  <PresentationFormat>Widescreen</PresentationFormat>
  <Paragraphs>75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Bahnschrift SemiBold</vt:lpstr>
      <vt:lpstr>Biro</vt:lpstr>
      <vt:lpstr>Calibri</vt:lpstr>
      <vt:lpstr>Calibri Light</vt:lpstr>
      <vt:lpstr>Neogrey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huge e</dc:creator>
  <cp:lastModifiedBy>J Mitchell</cp:lastModifiedBy>
  <cp:revision>42</cp:revision>
  <dcterms:created xsi:type="dcterms:W3CDTF">2021-03-03T09:44:58Z</dcterms:created>
  <dcterms:modified xsi:type="dcterms:W3CDTF">2021-03-04T15:18:04Z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71dda7c5-96ca-48e3-9e3a-5c391aea2853_Enabled">
    <vt:lpwstr>True</vt:lpwstr>
  </property>
  <property fmtid="{D5CDD505-2E9C-101B-9397-08002B2CF9AE}" pid="3" name="MSIP_Label_71dda7c5-96ca-48e3-9e3a-5c391aea2853_SiteId">
    <vt:lpwstr>a091745a-b7d8-4d7a-b2a6-1359053d4510</vt:lpwstr>
  </property>
  <property fmtid="{D5CDD505-2E9C-101B-9397-08002B2CF9AE}" pid="4" name="MSIP_Label_71dda7c5-96ca-48e3-9e3a-5c391aea2853_Ref">
    <vt:lpwstr>https://api.informationprotection.azure.com/api/a091745a-b7d8-4d7a-b2a6-1359053d4510</vt:lpwstr>
  </property>
  <property fmtid="{D5CDD505-2E9C-101B-9397-08002B2CF9AE}" pid="5" name="MSIP_Label_71dda7c5-96ca-48e3-9e3a-5c391aea2853_SetBy">
    <vt:lpwstr>jmitchell@nottinghamacademy.org</vt:lpwstr>
  </property>
  <property fmtid="{D5CDD505-2E9C-101B-9397-08002B2CF9AE}" pid="6" name="MSIP_Label_71dda7c5-96ca-48e3-9e3a-5c391aea2853_SetDate">
    <vt:lpwstr>2021-03-04T15:18:03.7774073+00:00</vt:lpwstr>
  </property>
  <property fmtid="{D5CDD505-2E9C-101B-9397-08002B2CF9AE}" pid="7" name="MSIP_Label_71dda7c5-96ca-48e3-9e3a-5c391aea2853_Name">
    <vt:lpwstr>General</vt:lpwstr>
  </property>
  <property fmtid="{D5CDD505-2E9C-101B-9397-08002B2CF9AE}" pid="8" name="MSIP_Label_71dda7c5-96ca-48e3-9e3a-5c391aea2853_Application">
    <vt:lpwstr>Microsoft Azure Information Protection</vt:lpwstr>
  </property>
  <property fmtid="{D5CDD505-2E9C-101B-9397-08002B2CF9AE}" pid="9" name="MSIP_Label_71dda7c5-96ca-48e3-9e3a-5c391aea2853_Extended_MSFT_Method">
    <vt:lpwstr>Automatic</vt:lpwstr>
  </property>
  <property fmtid="{D5CDD505-2E9C-101B-9397-08002B2CF9AE}" pid="10" name="Sensitivity">
    <vt:lpwstr>General</vt:lpwstr>
  </property>
  <property fmtid="{D5CDD505-2E9C-101B-9397-08002B2CF9AE}" pid="11" name="ContentTypeId">
    <vt:lpwstr>0x0101006FF3799443950547AFB4FE2DA3A99F19</vt:lpwstr>
  </property>
</Properties>
</file>