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4"/>
    <p:sldMasterId id="2147483666" r:id="rId5"/>
  </p:sldMasterIdLst>
  <p:notesMasterIdLst>
    <p:notesMasterId r:id="rId36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BD6C2D-BF50-407B-B102-5314886B4316}">
  <a:tblStyle styleId="{8CBD6C2D-BF50-407B-B102-5314886B43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7D9472-3C78-4A22-8DC0-254CFDAD84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46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81928c15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81928c15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f3758793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f3758793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f3758793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f3758793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f3758793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f3758793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3758793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3758793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3758793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f3758793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f3758793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f3758793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3758793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f3758793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f3758793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f3758793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81928c15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81928c15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2db79b8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2db79b80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375879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375879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81928c15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81928c15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81928c15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81928c15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81928c15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81928c15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2db79b8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2db79b8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2db79b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2db79b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2db79b8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2db79b8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2db79b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2db79b8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2db79b8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2db79b8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2db79b8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2db79b8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2db79b8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2db79b8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1928c15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81928c15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2db79b8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22db79b8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f3758793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f3758793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1928c15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81928c15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1928c15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1928c15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81928c15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81928c15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f3758793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f3758793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f3758793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f3758793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Opt06QF9W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809650" y="246920"/>
            <a:ext cx="6771900" cy="4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Year 7 Home Study Workbook</a:t>
            </a:r>
            <a:endParaRPr sz="1800"/>
          </a:p>
        </p:txBody>
      </p:sp>
      <p:sp>
        <p:nvSpPr>
          <p:cNvPr id="81" name="Google Shape;81;p20"/>
          <p:cNvSpPr txBox="1"/>
          <p:nvPr/>
        </p:nvSpPr>
        <p:spPr>
          <a:xfrm>
            <a:off x="171451" y="559807"/>
            <a:ext cx="8841920" cy="27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 dirty="0"/>
              <a:t>Checklist:</a:t>
            </a:r>
            <a:endParaRPr sz="11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F0000"/>
                </a:solidFill>
              </a:rPr>
              <a:t>GOOD:</a:t>
            </a:r>
            <a:r>
              <a:rPr lang="en-GB" sz="1100" dirty="0"/>
              <a:t> Each week try to cook at least one dish at home for your family using the recipe sheets and complete a dish review using the </a:t>
            </a:r>
            <a:r>
              <a:rPr lang="en-GB" sz="1100" dirty="0" err="1"/>
              <a:t>debono</a:t>
            </a:r>
            <a:r>
              <a:rPr lang="en-GB" sz="1100" dirty="0"/>
              <a:t> hats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F0000"/>
                </a:solidFill>
              </a:rPr>
              <a:t>GREAT:</a:t>
            </a:r>
            <a:r>
              <a:rPr lang="en-GB" sz="1100" dirty="0"/>
              <a:t> Complete the theory question slides 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F0000"/>
                </a:solidFill>
              </a:rPr>
              <a:t>AMAZING:</a:t>
            </a:r>
            <a:r>
              <a:rPr lang="en-GB" sz="1100" dirty="0"/>
              <a:t> Complete the extension tasks 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6" name="Google Shape;88;p21">
            <a:extLst>
              <a:ext uri="{FF2B5EF4-FFF2-40B4-BE49-F238E27FC236}">
                <a16:creationId xmlns:a16="http://schemas.microsoft.com/office/drawing/2014/main" id="{FD182CAE-BC8C-4EFB-9703-13D8F3F5C3D6}"/>
              </a:ext>
            </a:extLst>
          </p:cNvPr>
          <p:cNvSpPr txBox="1"/>
          <p:nvPr/>
        </p:nvSpPr>
        <p:spPr>
          <a:xfrm>
            <a:off x="171451" y="2702944"/>
            <a:ext cx="2447996" cy="14596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FF"/>
                </a:solidFill>
              </a:rPr>
              <a:t>Use the </a:t>
            </a:r>
            <a:r>
              <a:rPr lang="en-GB" dirty="0" err="1">
                <a:solidFill>
                  <a:srgbClr val="0000FF"/>
                </a:solidFill>
              </a:rPr>
              <a:t>debono</a:t>
            </a:r>
            <a:r>
              <a:rPr lang="en-GB" dirty="0">
                <a:solidFill>
                  <a:srgbClr val="0000FF"/>
                </a:solidFill>
              </a:rPr>
              <a:t> hats for your practical evaluations. Use at least 4 hats and colour code so your teacher knows which hat you are using to evaluate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7" name="Google Shape;89;p21">
            <a:extLst>
              <a:ext uri="{FF2B5EF4-FFF2-40B4-BE49-F238E27FC236}">
                <a16:creationId xmlns:a16="http://schemas.microsoft.com/office/drawing/2014/main" id="{D5372640-3772-4253-B399-9A35B6F4E2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108" y="2174164"/>
            <a:ext cx="6186441" cy="306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Sizzling stir Fry Questions</a:t>
            </a:r>
            <a:endParaRPr sz="1400"/>
          </a:p>
        </p:txBody>
      </p:sp>
      <p:sp>
        <p:nvSpPr>
          <p:cNvPr id="159" name="Google Shape;159;p30"/>
          <p:cNvSpPr txBox="1"/>
          <p:nvPr/>
        </p:nvSpPr>
        <p:spPr>
          <a:xfrm>
            <a:off x="226350" y="1143000"/>
            <a:ext cx="8691300" cy="3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</a:rPr>
              <a:t>Task: Use the seasonality chart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1. Explain what seasonality means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2.What vegetables did you use in your stir fry?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Use the seasonality table on slide 10 - What months are your vegetables in season?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Challenge - What vegetables could you use to make a stir fry in winter? What vegetables could you use o make a stir fry in summer? </a:t>
            </a:r>
            <a:endParaRPr sz="1600" i="1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457200" y="39862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Sizzling Stir Fry - Extension Task </a:t>
            </a:r>
            <a:endParaRPr sz="1400"/>
          </a:p>
        </p:txBody>
      </p:sp>
      <p:sp>
        <p:nvSpPr>
          <p:cNvPr id="166" name="Google Shape;166;p31"/>
          <p:cNvSpPr txBox="1"/>
          <p:nvPr/>
        </p:nvSpPr>
        <p:spPr>
          <a:xfrm>
            <a:off x="154100" y="1014575"/>
            <a:ext cx="88101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Complete a poster showing the different fruits and vegetables in season throughout the year in  the UK: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737625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Sweet Treat Week - Millies Cookies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25" y="492075"/>
            <a:ext cx="7731550" cy="43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Sweet Treat Week - Millies Cookies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75" y="448425"/>
            <a:ext cx="8077925" cy="45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Sweet Treat Week - Millies Cookies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Sweet Treat Week - Millies Cookies</a:t>
            </a:r>
            <a:endParaRPr sz="1400"/>
          </a:p>
        </p:txBody>
      </p:sp>
      <p:sp>
        <p:nvSpPr>
          <p:cNvPr id="191" name="Google Shape;191;p35"/>
          <p:cNvSpPr txBox="1"/>
          <p:nvPr/>
        </p:nvSpPr>
        <p:spPr>
          <a:xfrm>
            <a:off x="287550" y="502075"/>
            <a:ext cx="8568900" cy="1168200"/>
          </a:xfrm>
          <a:prstGeom prst="rect">
            <a:avLst/>
          </a:prstGeom>
          <a:solidFill>
            <a:srgbClr val="EAD1DC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TIme to get thinking:</a:t>
            </a:r>
            <a:r>
              <a:rPr lang="en-GB"/>
              <a:t> Select 4 items of food out of your cupboards that have food labels (you could pick cereals, snacks or tins of food) - arrange them from most sugar to least sugar.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Reflect:</a:t>
            </a:r>
            <a:r>
              <a:rPr lang="en-GB"/>
              <a:t> Were you surprised by the amount of sugar in each product?  How much of each product can you eat per day? </a:t>
            </a:r>
            <a:endParaRPr/>
          </a:p>
        </p:txBody>
      </p:sp>
      <p:graphicFrame>
        <p:nvGraphicFramePr>
          <p:cNvPr id="192" name="Google Shape;192;p35"/>
          <p:cNvGraphicFramePr/>
          <p:nvPr/>
        </p:nvGraphicFramePr>
        <p:xfrm>
          <a:off x="331850" y="1809225"/>
          <a:ext cx="8432675" cy="2465490"/>
        </p:xfrm>
        <a:graphic>
          <a:graphicData uri="http://schemas.openxmlformats.org/drawingml/2006/table">
            <a:tbl>
              <a:tblPr>
                <a:noFill/>
                <a:tableStyleId>{8CBD6C2D-BF50-407B-B102-5314886B4316}</a:tableStyleId>
              </a:tblPr>
              <a:tblGrid>
                <a:gridCol w="327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Product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Amount of sugar in 100g of the product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Rank (most to least sugar)</a:t>
                      </a:r>
                      <a:endParaRPr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/>
        </p:nvSpPr>
        <p:spPr>
          <a:xfrm>
            <a:off x="269850" y="673750"/>
            <a:ext cx="8691300" cy="3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1. What is the maximum amount of sugar you should consume a day?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2.What are some of the long term effects of too much sugar?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What are some of the short term effects of too much sugar?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Explain why sugary and fatty foods are on the outside of the eatwell guide.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Challenge - How could we make the millies cookies recipe healthier? (think about the quantities of butter and sugar) </a:t>
            </a:r>
            <a:endParaRPr sz="1600" i="1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</p:txBody>
      </p:sp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Sweet Treat Week - Millies Cookies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Pizza - Try at home recipe 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/>
              <a:t>Try the easy commis chef version, the harder sous chef version or the hardest head chef version</a:t>
            </a:r>
            <a:endParaRPr sz="1200" b="0"/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290" y="806877"/>
            <a:ext cx="3002278" cy="433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567" y="806873"/>
            <a:ext cx="2826157" cy="408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Pizza Evaluation</a:t>
            </a:r>
            <a:endParaRPr sz="1400"/>
          </a:p>
        </p:txBody>
      </p:sp>
      <p:sp>
        <p:nvSpPr>
          <p:cNvPr id="212" name="Google Shape;212;p38"/>
          <p:cNvSpPr txBox="1"/>
          <p:nvPr/>
        </p:nvSpPr>
        <p:spPr>
          <a:xfrm>
            <a:off x="576425" y="1017625"/>
            <a:ext cx="5919300" cy="383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 to use at least 4 of the Debono hats!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</a:rPr>
              <a:t>I am a ……. Chef today!</a:t>
            </a:r>
            <a:endParaRPr/>
          </a:p>
        </p:txBody>
      </p:sp>
      <p:sp>
        <p:nvSpPr>
          <p:cNvPr id="213" name="Google Shape;213;p38"/>
          <p:cNvSpPr txBox="1"/>
          <p:nvPr/>
        </p:nvSpPr>
        <p:spPr>
          <a:xfrm>
            <a:off x="6839525" y="906775"/>
            <a:ext cx="1984200" cy="23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a picture of your dish here!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to insert, image, camera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a pic using your laptop!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/>
        </p:nvSpPr>
        <p:spPr>
          <a:xfrm>
            <a:off x="1186050" y="631023"/>
            <a:ext cx="6771900" cy="29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Becoming a Chef!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</a:rPr>
              <a:t>Plan a dish of your own choice and make this at home!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 </a:t>
            </a:r>
            <a:endParaRPr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304950" y="118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Spaghetti Bolognese - try at home recipe</a:t>
            </a:r>
            <a:endParaRPr sz="1400"/>
          </a:p>
        </p:txBody>
      </p:sp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 l="34254" t="21718" r="39515" b="11783"/>
          <a:stretch/>
        </p:blipFill>
        <p:spPr>
          <a:xfrm>
            <a:off x="3229625" y="639200"/>
            <a:ext cx="3038896" cy="433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/>
          <p:cNvPicPr preferRelativeResize="0"/>
          <p:nvPr/>
        </p:nvPicPr>
        <p:blipFill rotWithShape="1">
          <a:blip r:embed="rId4">
            <a:alphaModFix/>
          </a:blip>
          <a:srcRect l="34958" t="24081" r="40425" b="65341"/>
          <a:stretch/>
        </p:blipFill>
        <p:spPr>
          <a:xfrm>
            <a:off x="6209200" y="706799"/>
            <a:ext cx="2701149" cy="6524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/>
          <p:nvPr/>
        </p:nvSpPr>
        <p:spPr>
          <a:xfrm>
            <a:off x="6481025" y="1652875"/>
            <a:ext cx="22836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You will need: 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Garlic x 1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Onion x 1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Carrot x 1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Celery x 1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Mince meat x 1 pack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Chopped tomatoes x 1 tin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Spaghetti x 1 pack</a:t>
            </a:r>
            <a:endParaRPr/>
          </a:p>
        </p:txBody>
      </p:sp>
      <p:grpSp>
        <p:nvGrpSpPr>
          <p:cNvPr id="98" name="Google Shape;98;p22"/>
          <p:cNvGrpSpPr/>
          <p:nvPr/>
        </p:nvGrpSpPr>
        <p:grpSpPr>
          <a:xfrm>
            <a:off x="54375" y="717775"/>
            <a:ext cx="3295025" cy="4174401"/>
            <a:chOff x="65250" y="837475"/>
            <a:chExt cx="3295025" cy="4174401"/>
          </a:xfrm>
        </p:grpSpPr>
        <p:pic>
          <p:nvPicPr>
            <p:cNvPr id="99" name="Google Shape;99;p22"/>
            <p:cNvPicPr preferRelativeResize="0"/>
            <p:nvPr/>
          </p:nvPicPr>
          <p:blipFill rotWithShape="1">
            <a:blip r:embed="rId5">
              <a:alphaModFix/>
            </a:blip>
            <a:srcRect l="34241" t="27865" r="40236" b="13258"/>
            <a:stretch/>
          </p:blipFill>
          <p:spPr>
            <a:xfrm>
              <a:off x="65250" y="837475"/>
              <a:ext cx="3218750" cy="4174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2"/>
            <p:cNvPicPr preferRelativeResize="0"/>
            <p:nvPr/>
          </p:nvPicPr>
          <p:blipFill rotWithShape="1">
            <a:blip r:embed="rId5">
              <a:alphaModFix/>
            </a:blip>
            <a:srcRect l="34241" t="24489" r="40236" b="64010"/>
            <a:stretch/>
          </p:blipFill>
          <p:spPr>
            <a:xfrm>
              <a:off x="141525" y="837475"/>
              <a:ext cx="3218750" cy="815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       </a:t>
            </a:r>
            <a:endParaRPr sz="1400"/>
          </a:p>
        </p:txBody>
      </p:sp>
      <p:sp>
        <p:nvSpPr>
          <p:cNvPr id="226" name="Google Shape;226;p40"/>
          <p:cNvSpPr txBox="1"/>
          <p:nvPr/>
        </p:nvSpPr>
        <p:spPr>
          <a:xfrm>
            <a:off x="303075" y="757650"/>
            <a:ext cx="8691300" cy="3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Your dish should be based on: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Eatwell Guide design a healthy lunchtime dish to be sold in the school canteen.</a:t>
            </a: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next page mind map some ideas of dishes you would like to make.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the recipe will need to be adjusted to be for 1 person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</p:txBody>
      </p:sp>
      <p:pic>
        <p:nvPicPr>
          <p:cNvPr id="227" name="Google Shape;227;p40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71489" y="-7"/>
            <a:ext cx="1037401" cy="8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          Challenge Brief Theory:</a:t>
            </a:r>
            <a:endParaRPr sz="1400"/>
          </a:p>
        </p:txBody>
      </p:sp>
      <p:sp>
        <p:nvSpPr>
          <p:cNvPr id="233" name="Google Shape;233;p41"/>
          <p:cNvSpPr txBox="1"/>
          <p:nvPr/>
        </p:nvSpPr>
        <p:spPr>
          <a:xfrm>
            <a:off x="315925" y="886150"/>
            <a:ext cx="8691300" cy="3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MIND MAP!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bbcgoodfood to help you find recipes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</p:txBody>
      </p:sp>
      <p:pic>
        <p:nvPicPr>
          <p:cNvPr id="234" name="Google Shape;234;p41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71489" y="-7"/>
            <a:ext cx="1037401" cy="8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457200" y="75502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      Challenge Brief Theory:</a:t>
            </a:r>
            <a:endParaRPr sz="1400"/>
          </a:p>
        </p:txBody>
      </p:sp>
      <p:sp>
        <p:nvSpPr>
          <p:cNvPr id="240" name="Google Shape;240;p42"/>
          <p:cNvSpPr txBox="1"/>
          <p:nvPr/>
        </p:nvSpPr>
        <p:spPr>
          <a:xfrm>
            <a:off x="1040250" y="1135625"/>
            <a:ext cx="7962300" cy="3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Narrow your choices down to 3: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1.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2.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3.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Justify which can include seasonal vegetables: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Look on the practical skills on slide 1 to see which one is the most suitable for you to try a range of skills in the dish according to your target: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Then pick the most suitable dish to make: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</p:txBody>
      </p:sp>
      <p:pic>
        <p:nvPicPr>
          <p:cNvPr id="241" name="Google Shape;241;p42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-11" y="-7"/>
            <a:ext cx="1037401" cy="8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3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289539" y="22343"/>
            <a:ext cx="1037401" cy="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/>
        </p:nvSpPr>
        <p:spPr>
          <a:xfrm>
            <a:off x="1186050" y="281583"/>
            <a:ext cx="6771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/>
              <a:t>Assessment Dish Summary</a:t>
            </a:r>
            <a:endParaRPr sz="1800" b="1" u="sng">
              <a:solidFill>
                <a:srgbClr val="000000"/>
              </a:solidFill>
            </a:endParaRPr>
          </a:p>
        </p:txBody>
      </p:sp>
      <p:graphicFrame>
        <p:nvGraphicFramePr>
          <p:cNvPr id="248" name="Google Shape;248;p43"/>
          <p:cNvGraphicFramePr/>
          <p:nvPr/>
        </p:nvGraphicFramePr>
        <p:xfrm>
          <a:off x="65700" y="109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{FF7D9472-3C78-4A22-8DC0-254CFDAD84FB}</a:tableStyleId>
              </a:tblPr>
              <a:tblGrid>
                <a:gridCol w="366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Name of your dish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What recipe will you be using? If this is off the internet insert the web address: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Describe which parts of the Eatwell plate your dish will include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Explain how your dish fits into the Eatwell Guide and includes seasonal ingredients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Identify and explain what skills you will be carrying out when making this dish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4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289539" y="22343"/>
            <a:ext cx="1037401" cy="8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7325" y="22350"/>
            <a:ext cx="97255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 txBox="1"/>
          <p:nvPr/>
        </p:nvSpPr>
        <p:spPr>
          <a:xfrm>
            <a:off x="1186050" y="486445"/>
            <a:ext cx="6771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Complete the below tables including all that you will be using in your meal</a:t>
            </a:r>
            <a:endParaRPr sz="1800" b="1">
              <a:solidFill>
                <a:srgbClr val="000000"/>
              </a:solidFill>
            </a:endParaRPr>
          </a:p>
        </p:txBody>
      </p:sp>
      <p:graphicFrame>
        <p:nvGraphicFramePr>
          <p:cNvPr id="256" name="Google Shape;256;p44"/>
          <p:cNvGraphicFramePr/>
          <p:nvPr/>
        </p:nvGraphicFramePr>
        <p:xfrm>
          <a:off x="85388" y="910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{FF7D9472-3C78-4A22-8DC0-254CFDAD84FB}</a:tableStyleId>
              </a:tblPr>
              <a:tblGrid>
                <a:gridCol w="299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/>
                        <a:t>Ingredient list</a:t>
                      </a:r>
                      <a:r>
                        <a:rPr lang="en-GB"/>
                        <a:t> 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 u="sng">
                          <a:solidFill>
                            <a:schemeClr val="dk1"/>
                          </a:solidFill>
                        </a:rPr>
                        <a:t>Equipment list  </a:t>
                      </a:r>
                      <a:endParaRPr b="1" u="sng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/>
                        <a:t>Skills list</a:t>
                      </a:r>
                      <a:endParaRPr b="1" u="sng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5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289539" y="22343"/>
            <a:ext cx="1037401" cy="8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7325" y="22350"/>
            <a:ext cx="97255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5"/>
          <p:cNvSpPr txBox="1"/>
          <p:nvPr/>
        </p:nvSpPr>
        <p:spPr>
          <a:xfrm>
            <a:off x="1186050" y="486445"/>
            <a:ext cx="6771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Complete the table below. Including step by step how you will make your meal, including timings and health &amp; safety points you may need to consider when making the dish</a:t>
            </a:r>
            <a:endParaRPr sz="1800" b="1">
              <a:solidFill>
                <a:srgbClr val="000000"/>
              </a:solidFill>
            </a:endParaRPr>
          </a:p>
        </p:txBody>
      </p:sp>
      <p:graphicFrame>
        <p:nvGraphicFramePr>
          <p:cNvPr id="264" name="Google Shape;264;p45"/>
          <p:cNvGraphicFramePr/>
          <p:nvPr/>
        </p:nvGraphicFramePr>
        <p:xfrm>
          <a:off x="85388" y="910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{FF7D9472-3C78-4A22-8DC0-254CFDAD84FB}</a:tableStyleId>
              </a:tblPr>
              <a:tblGrid>
                <a:gridCol w="140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/>
                        <a:t>Timings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>
                          <a:solidFill>
                            <a:schemeClr val="dk1"/>
                          </a:solidFill>
                        </a:rPr>
                        <a:t>Method</a:t>
                      </a:r>
                      <a:endParaRPr b="1" u="sng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/>
                        <a:t>Healthy &amp; Safety Points</a:t>
                      </a:r>
                      <a:endParaRPr b="1" u="sng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46"/>
          <p:cNvGraphicFramePr/>
          <p:nvPr/>
        </p:nvGraphicFramePr>
        <p:xfrm>
          <a:off x="85388" y="7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{FF7D9472-3C78-4A22-8DC0-254CFDAD84FB}</a:tableStyleId>
              </a:tblPr>
              <a:tblGrid>
                <a:gridCol w="140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/>
                        <a:t>Timings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>
                          <a:solidFill>
                            <a:schemeClr val="dk1"/>
                          </a:solidFill>
                        </a:rPr>
                        <a:t>Method</a:t>
                      </a:r>
                      <a:endParaRPr b="1" u="sng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/>
                        <a:t>Healthy &amp; Safety Points</a:t>
                      </a:r>
                      <a:endParaRPr b="1" u="sng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47"/>
          <p:cNvGraphicFramePr/>
          <p:nvPr/>
        </p:nvGraphicFramePr>
        <p:xfrm>
          <a:off x="85388" y="7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{FF7D9472-3C78-4A22-8DC0-254CFDAD84FB}</a:tableStyleId>
              </a:tblPr>
              <a:tblGrid>
                <a:gridCol w="140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/>
                        <a:t>Timings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>
                          <a:solidFill>
                            <a:schemeClr val="dk1"/>
                          </a:solidFill>
                        </a:rPr>
                        <a:t>Method</a:t>
                      </a:r>
                      <a:endParaRPr b="1" u="sng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/>
                        <a:t>Healthy &amp; Safety Points</a:t>
                      </a:r>
                      <a:endParaRPr b="1" u="sng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8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289539" y="22343"/>
            <a:ext cx="1037401" cy="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8"/>
          <p:cNvSpPr txBox="1"/>
          <p:nvPr/>
        </p:nvSpPr>
        <p:spPr>
          <a:xfrm>
            <a:off x="1186050" y="486458"/>
            <a:ext cx="6771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/>
              <a:t>How are you going to present your dish?</a:t>
            </a:r>
            <a:endParaRPr sz="1800"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Research different presentation ideas and copy them on this page.</a:t>
            </a:r>
            <a:endParaRPr sz="1800"/>
          </a:p>
        </p:txBody>
      </p:sp>
      <p:graphicFrame>
        <p:nvGraphicFramePr>
          <p:cNvPr id="281" name="Google Shape;281;p48"/>
          <p:cNvGraphicFramePr/>
          <p:nvPr/>
        </p:nvGraphicFramePr>
        <p:xfrm>
          <a:off x="229925" y="423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{FF7D9472-3C78-4A22-8DC0-254CFDAD84FB}</a:tableStyleId>
              </a:tblPr>
              <a:tblGrid>
                <a:gridCol w="29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How are you going to present your dish? Pick an idea and explain why you have chosen this.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9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289539" y="22343"/>
            <a:ext cx="1037401" cy="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9"/>
          <p:cNvSpPr txBox="1"/>
          <p:nvPr/>
        </p:nvSpPr>
        <p:spPr>
          <a:xfrm>
            <a:off x="1186050" y="281583"/>
            <a:ext cx="6771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/>
              <a:t>Dish Evaluation</a:t>
            </a:r>
            <a:endParaRPr sz="1800" b="1" u="sng">
              <a:solidFill>
                <a:srgbClr val="000000"/>
              </a:solidFill>
            </a:endParaRPr>
          </a:p>
        </p:txBody>
      </p:sp>
      <p:sp>
        <p:nvSpPr>
          <p:cNvPr id="288" name="Google Shape;288;p49"/>
          <p:cNvSpPr/>
          <p:nvPr/>
        </p:nvSpPr>
        <p:spPr>
          <a:xfrm>
            <a:off x="6766025" y="1644875"/>
            <a:ext cx="2088900" cy="158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a picture of your final dish here</a:t>
            </a:r>
            <a:endParaRPr/>
          </a:p>
        </p:txBody>
      </p:sp>
      <p:sp>
        <p:nvSpPr>
          <p:cNvPr id="289" name="Google Shape;289;p49"/>
          <p:cNvSpPr txBox="1"/>
          <p:nvPr/>
        </p:nvSpPr>
        <p:spPr>
          <a:xfrm>
            <a:off x="1553925" y="587825"/>
            <a:ext cx="57414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Evaluate your dish explaining how well it met the brief and use the debono hats </a:t>
            </a:r>
            <a:br>
              <a:rPr lang="en-GB"/>
            </a:br>
            <a:r>
              <a:rPr lang="en-GB"/>
              <a:t>Remember to use full sentences and the correct grammar, you may go onto the next slide if you need to. </a:t>
            </a:r>
            <a:endParaRPr/>
          </a:p>
        </p:txBody>
      </p:sp>
      <p:sp>
        <p:nvSpPr>
          <p:cNvPr id="290" name="Google Shape;290;p49"/>
          <p:cNvSpPr txBox="1"/>
          <p:nvPr/>
        </p:nvSpPr>
        <p:spPr>
          <a:xfrm>
            <a:off x="328450" y="1655375"/>
            <a:ext cx="6332400" cy="3229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9"/>
          <p:cNvSpPr/>
          <p:nvPr/>
        </p:nvSpPr>
        <p:spPr>
          <a:xfrm>
            <a:off x="6766025" y="3297625"/>
            <a:ext cx="2088900" cy="158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a picture of a WAGOLL of your dish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Spaghetti Bolognese Evaluation</a:t>
            </a:r>
            <a:endParaRPr sz="1400"/>
          </a:p>
        </p:txBody>
      </p:sp>
      <p:sp>
        <p:nvSpPr>
          <p:cNvPr id="106" name="Google Shape;106;p23"/>
          <p:cNvSpPr txBox="1"/>
          <p:nvPr/>
        </p:nvSpPr>
        <p:spPr>
          <a:xfrm>
            <a:off x="576425" y="1017625"/>
            <a:ext cx="5919300" cy="383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 to use at least 4 of the Debono hats!</a:t>
            </a:r>
            <a:endParaRPr/>
          </a:p>
        </p:txBody>
      </p:sp>
      <p:sp>
        <p:nvSpPr>
          <p:cNvPr id="107" name="Google Shape;107;p23"/>
          <p:cNvSpPr txBox="1"/>
          <p:nvPr/>
        </p:nvSpPr>
        <p:spPr>
          <a:xfrm>
            <a:off x="6839525" y="906775"/>
            <a:ext cx="1984200" cy="23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can - Insert a picture of your dish here!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to insert, image, camera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a pic using your laptop or phone!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0"/>
          <p:cNvPicPr preferRelativeResize="0"/>
          <p:nvPr/>
        </p:nvPicPr>
        <p:blipFill rotWithShape="1">
          <a:blip r:embed="rId3">
            <a:alphaModFix/>
          </a:blip>
          <a:srcRect r="88070" b="57401"/>
          <a:stretch/>
        </p:blipFill>
        <p:spPr>
          <a:xfrm>
            <a:off x="289539" y="22343"/>
            <a:ext cx="1037401" cy="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0"/>
          <p:cNvSpPr txBox="1"/>
          <p:nvPr/>
        </p:nvSpPr>
        <p:spPr>
          <a:xfrm>
            <a:off x="1186050" y="281583"/>
            <a:ext cx="6771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/>
              <a:t>Dish Evaluation Continued</a:t>
            </a:r>
            <a:endParaRPr sz="1800" b="1" u="sng">
              <a:solidFill>
                <a:srgbClr val="000000"/>
              </a:solidFill>
            </a:endParaRPr>
          </a:p>
        </p:txBody>
      </p:sp>
      <p:sp>
        <p:nvSpPr>
          <p:cNvPr id="298" name="Google Shape;298;p50"/>
          <p:cNvSpPr txBox="1"/>
          <p:nvPr/>
        </p:nvSpPr>
        <p:spPr>
          <a:xfrm>
            <a:off x="328450" y="1116725"/>
            <a:ext cx="8526600" cy="376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Food Provenance and Food Miles</a:t>
            </a:r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246475" y="1200150"/>
            <a:ext cx="4091100" cy="3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What does this mean!?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This means where in the world your food has come from and if it was grown, reared or caught.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4" descr="Two aliens discover that we are making similar mistakes to ones made back on their ruined home planet, their mission: to discover how we can all learn to care for the environment.&#10;&#10;Focusing on where our food comes from, the aliens beam down to a London street market and meet a group of children.&#10;&#10;With help from the children and their shipboard computer 'SID' they learn that food often travels a long way before it arrives on our plates.&#10;&#10;They learn about 'food miles' and that transporting the food can have a negative impact on our environment.&#10;&#10;They also learn that just because something is made locally it doesn’t always mean that all of the ingredients are local.&#10;&#10;This clip is 'Where does our food come from?' from the series Changing our World.&#10;&#10;Suitable for teaching Science/Geography at KS2 in England and Wales &amp; Northern Ireland, and 2nd Level in Scotland.  &#10;&#10;For BBC Teach website: https://www.bbc.com/teach&#10;&#10;For free in depth teachers notes, follow the links via the cards. &#10;&#10;SUBSCRIBE TO BBC TEACH YOUTUBE: https://www.youtube.com/bbcteach?sub_...&#10;&#10;=====================&#10;&#10;Teaching Science/Geography at KS2/2nd Level?&#10;&#10;Follow this link for Teacher Notes:&#10;https://www.bbc.com/teach/class-clips-video/science-geography-ks2-where-does-our-food-come-from/zm4hf4j&#10;&#10;For our Primary Geography playlist:&#10;https://www.youtube.com/watch?v=YP0ubsIU4xo&amp;list=PLcvEcrsF_9zKxYSbFe_DMWK_VO2phjBjL&#10;&#10;For our Primary Science playlist: &#10;https://www.youtube.com/watch?v=VKJpe...&#10;&#10;=====================&#10;&#10;Get in touch on:&#10;TWITTER: https://twitter.com/bbc_teach&#10;FACEBOOK: https://www.facebook.com/BBCTeach/&#10;&#10;More resources from BBC Bitesize: https://www.bbc.co.uk/bitesize" title="Where does our food come from? | BBC Tea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325" y="12639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/>
          <p:nvPr/>
        </p:nvSpPr>
        <p:spPr>
          <a:xfrm>
            <a:off x="2517350" y="4404050"/>
            <a:ext cx="989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0000"/>
                </a:solidFill>
              </a:rPr>
              <a:t>Animals grown on a farm</a:t>
            </a:r>
            <a:endParaRPr sz="1000">
              <a:solidFill>
                <a:srgbClr val="FF0000"/>
              </a:solidFill>
            </a:endParaRPr>
          </a:p>
        </p:txBody>
      </p:sp>
      <p:cxnSp>
        <p:nvCxnSpPr>
          <p:cNvPr id="117" name="Google Shape;117;p24"/>
          <p:cNvCxnSpPr/>
          <p:nvPr/>
        </p:nvCxnSpPr>
        <p:spPr>
          <a:xfrm rot="10800000" flipH="1">
            <a:off x="3009350" y="4219225"/>
            <a:ext cx="5400" cy="3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Week 1:Spaghetti Bolognese Questions</a:t>
            </a:r>
            <a:endParaRPr sz="1400"/>
          </a:p>
        </p:txBody>
      </p:sp>
      <p:sp>
        <p:nvSpPr>
          <p:cNvPr id="123" name="Google Shape;123;p25"/>
          <p:cNvSpPr txBox="1"/>
          <p:nvPr/>
        </p:nvSpPr>
        <p:spPr>
          <a:xfrm>
            <a:off x="226350" y="1143000"/>
            <a:ext cx="8691300" cy="3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</a:rPr>
              <a:t>Task: Read your recipe sheet: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1. Which skills will you carry out...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2.What nutrients are in the dish?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Explain the term “food provenance”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Explain where your ingredients have come from in your dish today </a:t>
            </a:r>
            <a:r>
              <a:rPr lang="en-GB" sz="1800" i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(Challenge can you work out the food miles?)</a:t>
            </a:r>
            <a:endParaRPr sz="1600" i="1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57200" y="39862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Sizzling Stir Fry - try at home recipe</a:t>
            </a:r>
            <a:endParaRPr sz="1400"/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l="34669" t="22330" r="37003" b="9442"/>
          <a:stretch/>
        </p:blipFill>
        <p:spPr>
          <a:xfrm>
            <a:off x="250125" y="888600"/>
            <a:ext cx="2990399" cy="40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 rotWithShape="1">
          <a:blip r:embed="rId4">
            <a:alphaModFix/>
          </a:blip>
          <a:srcRect l="34761" t="21801" r="37270" b="11178"/>
          <a:stretch/>
        </p:blipFill>
        <p:spPr>
          <a:xfrm>
            <a:off x="3240525" y="1174425"/>
            <a:ext cx="2793709" cy="376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6611525" y="1283150"/>
            <a:ext cx="2196600" cy="23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You will need: 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Noodles (1 nest per person)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Chicken breast (1 feeds 2 people)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Garlic x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Chilli x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Ginger (thumb sized piece)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Onion x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Mushrooms (handful)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Bell pepper x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Cabbage (handful chopped)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Pack choi x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Soy sauce 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Sizzling Stir Fry Evaluation</a:t>
            </a:r>
            <a:endParaRPr sz="1400"/>
          </a:p>
        </p:txBody>
      </p:sp>
      <p:sp>
        <p:nvSpPr>
          <p:cNvPr id="139" name="Google Shape;139;p27"/>
          <p:cNvSpPr txBox="1"/>
          <p:nvPr/>
        </p:nvSpPr>
        <p:spPr>
          <a:xfrm>
            <a:off x="576425" y="1017625"/>
            <a:ext cx="5919300" cy="383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 to use at least 4 of the Debono hats!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6839525" y="906775"/>
            <a:ext cx="1984200" cy="23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a picture of your dish here!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to insert, image, camera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a pic using your laptop or your phone!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Sizzling Stir Fry Theory</a:t>
            </a:r>
            <a:endParaRPr sz="1400"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4807"/>
          <a:stretch/>
        </p:blipFill>
        <p:spPr>
          <a:xfrm>
            <a:off x="943350" y="694150"/>
            <a:ext cx="7436374" cy="39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649" y="337500"/>
            <a:ext cx="5924700" cy="458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76EB5C81A1946927928ED32323F42" ma:contentTypeVersion="13" ma:contentTypeDescription="Create a new document." ma:contentTypeScope="" ma:versionID="90c319dd75503e0312a66514330890a4">
  <xsd:schema xmlns:xsd="http://www.w3.org/2001/XMLSchema" xmlns:xs="http://www.w3.org/2001/XMLSchema" xmlns:p="http://schemas.microsoft.com/office/2006/metadata/properties" xmlns:ns3="a6543689-5099-475e-b18f-a553e12b46c4" xmlns:ns4="2576a657-bb15-48b4-b04d-4369b1c1c76e" targetNamespace="http://schemas.microsoft.com/office/2006/metadata/properties" ma:root="true" ma:fieldsID="473749a09eed37cedf730c002699480d" ns3:_="" ns4:_="">
    <xsd:import namespace="a6543689-5099-475e-b18f-a553e12b46c4"/>
    <xsd:import namespace="2576a657-bb15-48b4-b04d-4369b1c1c7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43689-5099-475e-b18f-a553e12b4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a657-bb15-48b4-b04d-4369b1c1c7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7208D3-2D2D-4273-925B-781CD2852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43689-5099-475e-b18f-a553e12b46c4"/>
    <ds:schemaRef ds:uri="2576a657-bb15-48b4-b04d-4369b1c1c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CB3C7-104E-4E05-B349-E615EDA43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9553C7-6EE2-40A2-9C24-03B61A238593}">
  <ds:schemaRefs>
    <ds:schemaRef ds:uri="http://purl.org/dc/terms/"/>
    <ds:schemaRef ds:uri="http://schemas.openxmlformats.org/package/2006/metadata/core-properties"/>
    <ds:schemaRef ds:uri="a6543689-5099-475e-b18f-a553e12b46c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576a657-bb15-48b4-b04d-4369b1c1c7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On-screen Show (16:9)</PresentationFormat>
  <Paragraphs>191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Comic Sans MS</vt:lpstr>
      <vt:lpstr>Simple Light</vt:lpstr>
      <vt:lpstr>Simple Light</vt:lpstr>
      <vt:lpstr>Year 7 Home Study Workbook</vt:lpstr>
      <vt:lpstr>Spaghetti Bolognese - try at home recipe</vt:lpstr>
      <vt:lpstr>Spaghetti Bolognese Evaluation</vt:lpstr>
      <vt:lpstr>Food Provenance and Food Miles</vt:lpstr>
      <vt:lpstr>Week 1:Spaghetti Bolognese Questions</vt:lpstr>
      <vt:lpstr>Sizzling Stir Fry - try at home recipe</vt:lpstr>
      <vt:lpstr>Sizzling Stir Fry Evaluation</vt:lpstr>
      <vt:lpstr>Sizzling Stir Fry Theory</vt:lpstr>
      <vt:lpstr>PowerPoint Presentation</vt:lpstr>
      <vt:lpstr>Sizzling stir Fry Questions</vt:lpstr>
      <vt:lpstr>Sizzling Stir Fry - Extension Task </vt:lpstr>
      <vt:lpstr>Sweet Treat Week - Millies Cookies</vt:lpstr>
      <vt:lpstr>Sweet Treat Week - Millies Cookies</vt:lpstr>
      <vt:lpstr>Sweet Treat Week - Millies Cookies</vt:lpstr>
      <vt:lpstr>Sweet Treat Week - Millies Cookies</vt:lpstr>
      <vt:lpstr>Sweet Treat Week - Millies Cookies</vt:lpstr>
      <vt:lpstr>Pizza - Try at home recipe  Try the easy commis chef version, the harder sous chef version or the hardest head chef version</vt:lpstr>
      <vt:lpstr>Pizza Evaluation</vt:lpstr>
      <vt:lpstr>PowerPoint Presentation</vt:lpstr>
      <vt:lpstr>       </vt:lpstr>
      <vt:lpstr>          Challenge Brief Theory:</vt:lpstr>
      <vt:lpstr>      Challenge Brief Theory: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Home Study Workbook</dc:title>
  <cp:lastModifiedBy>S Johnson</cp:lastModifiedBy>
  <cp:revision>1</cp:revision>
  <dcterms:modified xsi:type="dcterms:W3CDTF">2020-03-23T19:45:20Z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0x0101001F976EB5C81A1946927928ED32323F42</vt:lpwstr>
  </property>
</Properties>
</file>